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4"/>
  </p:notesMasterIdLst>
  <p:sldIdLst>
    <p:sldId id="263" r:id="rId4"/>
    <p:sldId id="265" r:id="rId5"/>
    <p:sldId id="266" r:id="rId6"/>
    <p:sldId id="267" r:id="rId7"/>
    <p:sldId id="268" r:id="rId8"/>
    <p:sldId id="257" r:id="rId9"/>
    <p:sldId id="258" r:id="rId10"/>
    <p:sldId id="269" r:id="rId11"/>
    <p:sldId id="264" r:id="rId12"/>
    <p:sldId id="261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A3A345-0FF1-4895-8C17-B26B2B05BB92}" type="datetimeFigureOut">
              <a:rPr lang="ru-RU" smtClean="0"/>
              <a:t>22.10.2014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05A74-0548-44BC-B0EB-6E969CA46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810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265AA7B-30A3-4838-9631-6B4C43462230}" type="slidenum">
              <a:rPr lang="ru-RU" smtClean="0">
                <a:solidFill>
                  <a:srgbClr val="000000"/>
                </a:solidFill>
              </a:rPr>
              <a:pPr/>
              <a:t>1</a:t>
            </a:fld>
            <a:endParaRPr lang="ru-RU" smtClean="0">
              <a:solidFill>
                <a:srgbClr val="000000"/>
              </a:solidFill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9813" cy="34274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DD45325-97E4-4C52-8C49-A1F2769D8FA5}" type="slidenum">
              <a:rPr lang="ru-RU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4211" name="Text Box 1"/>
          <p:cNvSpPr txBox="1">
            <a:spLocks noChangeArrowheads="1"/>
          </p:cNvSpPr>
          <p:nvPr/>
        </p:nvSpPr>
        <p:spPr bwMode="auto">
          <a:xfrm>
            <a:off x="1003300" y="695325"/>
            <a:ext cx="4849813" cy="34274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9421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505A74-0548-44BC-B0EB-6E969CA4673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28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A9E4A-5736-405D-B41D-9EF45A2FCEE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A777A-C650-4907-83DE-06FFD8965C1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738506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CEC3E-0BFF-437C-B1EC-E35BB833DBC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8B40D-FE08-4FB9-B317-376E8332261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022221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8AE36-F160-417A-A12E-4816016A9E2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CF012-0937-4445-BC0A-1A7D8B818AB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79899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6FBBA-2242-47FF-8C40-BA5E2B4E9B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730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A9D5D-BEEA-4137-BEA4-4A99A13D7D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014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57603-8A12-4BFD-AD11-74D4A58A54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695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43520" cy="452351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38240" y="1604329"/>
            <a:ext cx="4043520" cy="452351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74B10-3209-439E-B3B1-F81EB9FC84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654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7E0E5-3878-424C-A6A3-C6B090F4BD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723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BE8B-C9CA-44D8-86EC-9EAEB6F004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615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20ADF-DA78-4060-B4DE-28BA3A83F2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352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AD113-7B6A-4861-BA2B-BCD73CF462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898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770FF-0553-4210-A5E7-CCA277659E3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4DEED-1617-41FE-90CF-B35727C165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821096"/>
      </p:ext>
    </p:extLst>
  </p:cSld>
  <p:clrMapOvr>
    <a:masterClrMapping/>
  </p:clrMapOvr>
  <p:transition spd="slow">
    <p:cover dir="r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34CBE-DAEA-48B7-AD0C-B93ED8EF9E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19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41755-9310-495E-9560-6CBF9EE980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468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5440" y="273629"/>
            <a:ext cx="2056320" cy="585421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480" y="273629"/>
            <a:ext cx="6030720" cy="585421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F95D9-FF0B-4114-8FC3-C54C1CD8BA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901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96C91-A0D7-4B81-86AB-78E1DA4583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26EFF-B5CA-4C98-A78C-906072FBF89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751386"/>
      </p:ext>
    </p:extLst>
  </p:cSld>
  <p:clrMapOvr>
    <a:masterClrMapping/>
  </p:clrMapOvr>
  <p:transition spd="slow">
    <p:cover dir="r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DAB71-3A87-4C06-9178-DE9F707C65E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354A0-3C4A-45DA-9ADA-89B07CE7EC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183073"/>
      </p:ext>
    </p:extLst>
  </p:cSld>
  <p:clrMapOvr>
    <a:masterClrMapping/>
  </p:clrMapOvr>
  <p:transition spd="slow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DECAB-79E0-47CB-BE64-08B8F931864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5DFA2-A36C-4A06-BA6F-8AB2D4B92BA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70385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A2911-CFDD-4653-A599-DD3A9E2AAA7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C80B2-69CD-4398-AC0D-E575170CF04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340641"/>
      </p:ext>
    </p:extLst>
  </p:cSld>
  <p:clrMapOvr>
    <a:masterClrMapping/>
  </p:clrMapOvr>
  <p:transition spd="slow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E8FA7-A044-479D-8A50-F46C5F70548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04C36-EF0D-4586-8879-19D04EF122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720901"/>
      </p:ext>
    </p:extLst>
  </p:cSld>
  <p:clrMapOvr>
    <a:masterClrMapping/>
  </p:clrMapOvr>
  <p:transition spd="slow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A42DB-D141-420C-B710-E57973F3F4D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2835B-1AD6-4CA3-8357-E5312AF12CD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33735"/>
      </p:ext>
    </p:extLst>
  </p:cSld>
  <p:clrMapOvr>
    <a:masterClrMapping/>
  </p:clrMapOvr>
  <p:transition spd="slow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44119-CE59-4C12-B00A-14CD746015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9089E-D341-44F7-B175-77EF6F010AA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178782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E03D56-E1A2-476C-87F6-05FCFCADA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22.10.2014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4F25E3-CC5B-41BA-804F-74FB6EDC2F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02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 dir="rd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48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4838" cy="452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5471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6813"/>
            <a:ext cx="2125663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375" y="6246813"/>
            <a:ext cx="2895600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27250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 sz="13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72516E0F-5E00-49A4-81B3-5EE17702B1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432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pitchFamily="34" charset="0"/>
          <a:ea typeface="MS Gothic" charset="0"/>
          <a:cs typeface="MS Gothic" charset="0"/>
        </a:defRPr>
      </a:lvl2pPr>
      <a:lvl3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pitchFamily="34" charset="0"/>
          <a:ea typeface="MS Gothic" charset="0"/>
          <a:cs typeface="MS Gothic" charset="0"/>
        </a:defRPr>
      </a:lvl3pPr>
      <a:lvl4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pitchFamily="34" charset="0"/>
          <a:ea typeface="MS Gothic" charset="0"/>
          <a:cs typeface="MS Gothic" charset="0"/>
        </a:defRPr>
      </a:lvl4pPr>
      <a:lvl5pPr algn="ctr" defTabSz="4064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pitchFamily="34" charset="0"/>
          <a:ea typeface="MS Gothic" charset="0"/>
          <a:cs typeface="MS Gothic" charset="0"/>
        </a:defRPr>
      </a:lvl5pPr>
      <a:lvl6pPr marL="2280994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pitchFamily="34" charset="0"/>
          <a:ea typeface="MS Gothic" charset="0"/>
          <a:cs typeface="MS Gothic" charset="0"/>
        </a:defRPr>
      </a:lvl6pPr>
      <a:lvl7pPr marL="2695720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pitchFamily="34" charset="0"/>
          <a:ea typeface="MS Gothic" charset="0"/>
          <a:cs typeface="MS Gothic" charset="0"/>
        </a:defRPr>
      </a:lvl7pPr>
      <a:lvl8pPr marL="3110446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pitchFamily="34" charset="0"/>
          <a:ea typeface="MS Gothic" charset="0"/>
          <a:cs typeface="MS Gothic" charset="0"/>
        </a:defRPr>
      </a:lvl8pPr>
      <a:lvl9pPr marL="3525172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000">
          <a:solidFill>
            <a:srgbClr val="000000"/>
          </a:solidFill>
          <a:latin typeface="Arial" pitchFamily="34" charset="0"/>
          <a:ea typeface="MS Gothic" charset="0"/>
          <a:cs typeface="MS Gothic" charset="0"/>
        </a:defRPr>
      </a:lvl9pPr>
    </p:titleStyle>
    <p:bodyStyle>
      <a:lvl1pPr marL="309563" indent="-309563" algn="l" defTabSz="406400" rtl="0" eaLnBrk="0" fontAlgn="base" hangingPunct="0">
        <a:lnSpc>
          <a:spcPct val="93000"/>
        </a:lnSpc>
        <a:spcBef>
          <a:spcPct val="0"/>
        </a:spcBef>
        <a:spcAft>
          <a:spcPts val="1288"/>
        </a:spcAft>
        <a:buClr>
          <a:srgbClr val="000000"/>
        </a:buClr>
        <a:buSzPct val="100000"/>
        <a:buFont typeface="Times New Roman" pitchFamily="18" charset="0"/>
        <a:buChar char="•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100" indent="-258763" algn="l" defTabSz="406400" rtl="0" eaLnBrk="0" fontAlgn="base" hangingPunct="0">
        <a:lnSpc>
          <a:spcPct val="93000"/>
        </a:lnSpc>
        <a:spcBef>
          <a:spcPct val="0"/>
        </a:spcBef>
        <a:spcAft>
          <a:spcPts val="1038"/>
        </a:spcAft>
        <a:buClr>
          <a:srgbClr val="000000"/>
        </a:buClr>
        <a:buSzPct val="100000"/>
        <a:buFont typeface="Times New Roman" pitchFamily="18" charset="0"/>
        <a:buChar char="–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36638" indent="-206375" algn="l" defTabSz="406400" rtl="0" eaLnBrk="0" fontAlgn="base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pitchFamily="18" charset="0"/>
        <a:buChar char="•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50975" indent="-206375" algn="l" defTabSz="406400" rtl="0" eaLnBrk="0" fontAlgn="base" hangingPunct="0">
        <a:lnSpc>
          <a:spcPct val="93000"/>
        </a:lnSpc>
        <a:spcBef>
          <a:spcPct val="0"/>
        </a:spcBef>
        <a:spcAft>
          <a:spcPts val="525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1865313" indent="-206375" algn="l" defTabSz="406400" rtl="0" eaLnBrk="0" fontAlgn="base" hangingPunct="0">
        <a:lnSpc>
          <a:spcPct val="93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280994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5720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10446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25172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7.jpeg"/><Relationship Id="rId5" Type="http://schemas.microsoft.com/office/2007/relationships/hdphoto" Target="../media/hdphoto3.wdp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11" Type="http://schemas.openxmlformats.org/officeDocument/2006/relationships/image" Target="../media/image45.jpeg"/><Relationship Id="rId5" Type="http://schemas.openxmlformats.org/officeDocument/2006/relationships/image" Target="../media/image39.pn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4"/>
          <p:cNvSpPr txBox="1">
            <a:spLocks noChangeArrowheads="1"/>
          </p:cNvSpPr>
          <p:nvPr/>
        </p:nvSpPr>
        <p:spPr bwMode="auto">
          <a:xfrm>
            <a:off x="571472" y="214290"/>
            <a:ext cx="7924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2060"/>
                </a:solidFill>
                <a:latin typeface="Constantia" pitchFamily="18" charset="0"/>
                <a:cs typeface="Arial" charset="0"/>
              </a:rPr>
              <a:t>МБОУ АНОПИНСКАЯ СРЕДНЯЯ ОБЩЕОБРАЗОВАТЕЛЬНАЯ ШКОЛА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48657" y="374827"/>
            <a:ext cx="374441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200" b="1" dirty="0">
              <a:solidFill>
                <a:srgbClr val="002060"/>
              </a:solidFill>
              <a:cs typeface="Arial" charset="0"/>
            </a:endParaRPr>
          </a:p>
          <a:p>
            <a:pPr algn="ctr">
              <a:defRPr/>
            </a:pP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ДЕТСКОЕ  ОБЪЕДИНЕНИЕ </a:t>
            </a:r>
            <a:endParaRPr lang="ru-RU" sz="2200" b="1" dirty="0">
              <a:solidFill>
                <a:srgbClr val="002060"/>
              </a:solidFill>
              <a:cs typeface="Arial" charset="0"/>
            </a:endParaRPr>
          </a:p>
          <a:p>
            <a:pPr algn="ctr">
              <a:defRPr/>
            </a:pPr>
            <a:r>
              <a:rPr lang="ru-RU" sz="2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ШКОЛЬНАЯ РЕСПУБЛИКА </a:t>
            </a:r>
            <a:endParaRPr lang="ru-RU" sz="2200" b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algn="ctr">
              <a:defRPr/>
            </a:pPr>
            <a:r>
              <a:rPr lang="ru-RU" sz="2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«</a:t>
            </a:r>
            <a:r>
              <a:rPr lang="ru-RU" sz="2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МИЛОСЕРДИЕ</a:t>
            </a:r>
            <a:r>
              <a:rPr lang="ru-RU" sz="2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»</a:t>
            </a:r>
            <a:endParaRPr lang="ru-RU" sz="22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689123" y="882626"/>
            <a:ext cx="1440160" cy="1656184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4" name="Picture 11" descr="15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50" t="14459" b="27700"/>
          <a:stretch>
            <a:fillRect/>
          </a:stretch>
        </p:blipFill>
        <p:spPr bwMode="auto">
          <a:xfrm>
            <a:off x="1258677" y="817722"/>
            <a:ext cx="2742258" cy="1891197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960503" y="1917449"/>
            <a:ext cx="4842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Comic Sans MS" pitchFamily="66" charset="0"/>
              </a:rPr>
              <a:t>С чего же всё началось?...</a:t>
            </a:r>
            <a:endParaRPr lang="ru-RU" sz="2400" b="1" dirty="0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9284" y="2406237"/>
            <a:ext cx="5366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20 марта 2005 года прошли выборы депутатов в Законодательное собрание Владимирской области четвертого созыва…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96438" y="3501008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Ученики школы не остались в стороне и стали участниками ролевой игры «Голосуем вместе».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55335" y="4581128"/>
            <a:ext cx="4677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Comic Sans MS" pitchFamily="66" charset="0"/>
              </a:rPr>
              <a:t>Игра показала высокую активность и интерес  в реализации избирательных прав и стала отправной точкой в истории выборов в нашей школе.</a:t>
            </a:r>
            <a:endParaRPr lang="ru-RU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39991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Рабочий стол\Смирнова А\к презентации_АГИТБРигада\заставка\3169553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7011532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27497" y="1124744"/>
            <a:ext cx="4010315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latin typeface="Calibri" pitchFamily="34" charset="0"/>
              </a:rPr>
              <a:t>20 марта 2005 г</a:t>
            </a:r>
            <a:r>
              <a:rPr lang="ru-RU" sz="1700" dirty="0" smtClean="0">
                <a:latin typeface="Calibri" pitchFamily="34" charset="0"/>
              </a:rPr>
              <a:t>. – ролевая игра «Голосуем вместе»</a:t>
            </a:r>
          </a:p>
          <a:p>
            <a:pPr algn="ctr"/>
            <a:r>
              <a:rPr lang="ru-RU" sz="1700" b="1" dirty="0" smtClean="0">
                <a:latin typeface="Calibri" pitchFamily="34" charset="0"/>
              </a:rPr>
              <a:t>20 мая 2005 г. </a:t>
            </a:r>
            <a:r>
              <a:rPr lang="ru-RU" sz="1700" dirty="0" smtClean="0">
                <a:latin typeface="Calibri" pitchFamily="34" charset="0"/>
              </a:rPr>
              <a:t>– выборы президента школьной республики «Милосердие»</a:t>
            </a:r>
          </a:p>
          <a:p>
            <a:pPr algn="ctr"/>
            <a:r>
              <a:rPr lang="ru-RU" sz="1700" b="1" dirty="0" smtClean="0">
                <a:latin typeface="Calibri" pitchFamily="34" charset="0"/>
              </a:rPr>
              <a:t>20 апреля 2007 г. </a:t>
            </a:r>
            <a:r>
              <a:rPr lang="ru-RU" sz="1700" dirty="0" smtClean="0">
                <a:latin typeface="Calibri" pitchFamily="34" charset="0"/>
              </a:rPr>
              <a:t>– выборы молодежного парламента </a:t>
            </a:r>
          </a:p>
          <a:p>
            <a:pPr algn="ctr"/>
            <a:r>
              <a:rPr lang="ru-RU" sz="1700" dirty="0" smtClean="0">
                <a:latin typeface="Calibri" pitchFamily="34" charset="0"/>
              </a:rPr>
              <a:t>Гусь-Хрустального р-на</a:t>
            </a:r>
          </a:p>
          <a:p>
            <a:pPr algn="ctr"/>
            <a:r>
              <a:rPr lang="ru-RU" sz="1700" b="1" dirty="0" smtClean="0">
                <a:latin typeface="Calibri" pitchFamily="34" charset="0"/>
              </a:rPr>
              <a:t>17 мая 2007 г</a:t>
            </a:r>
            <a:r>
              <a:rPr lang="ru-RU" sz="1700" dirty="0" smtClean="0">
                <a:latin typeface="Calibri" pitchFamily="34" charset="0"/>
              </a:rPr>
              <a:t>. - </a:t>
            </a:r>
            <a:r>
              <a:rPr lang="ru-RU" sz="1700" dirty="0">
                <a:solidFill>
                  <a:prstClr val="black"/>
                </a:solidFill>
                <a:latin typeface="Calibri" pitchFamily="34" charset="0"/>
              </a:rPr>
              <a:t>выборы президента школьной республики </a:t>
            </a:r>
            <a:endParaRPr lang="ru-RU" sz="1700" dirty="0" smtClean="0">
              <a:solidFill>
                <a:prstClr val="black"/>
              </a:solidFill>
              <a:latin typeface="Calibri" pitchFamily="34" charset="0"/>
            </a:endParaRPr>
          </a:p>
          <a:p>
            <a:pPr lvl="0" algn="ctr"/>
            <a:r>
              <a:rPr lang="ru-RU" sz="1700" b="1" dirty="0" smtClean="0">
                <a:solidFill>
                  <a:prstClr val="black"/>
                </a:solidFill>
                <a:latin typeface="Calibri" pitchFamily="34" charset="0"/>
              </a:rPr>
              <a:t>10 октября 2010 г. </a:t>
            </a:r>
            <a:r>
              <a:rPr lang="ru-RU" sz="1700" dirty="0" smtClean="0">
                <a:solidFill>
                  <a:prstClr val="black"/>
                </a:solidFill>
                <a:latin typeface="Calibri" pitchFamily="34" charset="0"/>
              </a:rPr>
              <a:t>- </a:t>
            </a:r>
            <a:r>
              <a:rPr lang="ru-RU" sz="1700" dirty="0">
                <a:solidFill>
                  <a:prstClr val="black"/>
                </a:solidFill>
                <a:latin typeface="Calibri" pitchFamily="34" charset="0"/>
              </a:rPr>
              <a:t>выборы президента школьной республики «Милосердие»</a:t>
            </a:r>
          </a:p>
          <a:p>
            <a:pPr algn="ctr"/>
            <a:r>
              <a:rPr lang="ru-RU" sz="1700" dirty="0" smtClean="0">
                <a:latin typeface="Calibri" pitchFamily="34" charset="0"/>
              </a:rPr>
              <a:t>И члена Совета РДОО «Импульс»</a:t>
            </a:r>
          </a:p>
          <a:p>
            <a:pPr lvl="0" algn="ctr"/>
            <a:r>
              <a:rPr lang="ru-RU" sz="1700" b="1" dirty="0" smtClean="0">
                <a:latin typeface="Calibri" pitchFamily="34" charset="0"/>
              </a:rPr>
              <a:t>23 апреля 2010 г</a:t>
            </a:r>
            <a:r>
              <a:rPr lang="ru-RU" sz="1700" dirty="0" smtClean="0">
                <a:latin typeface="Calibri" pitchFamily="34" charset="0"/>
              </a:rPr>
              <a:t>. - </a:t>
            </a:r>
            <a:r>
              <a:rPr lang="ru-RU" sz="1700" dirty="0">
                <a:solidFill>
                  <a:prstClr val="black"/>
                </a:solidFill>
                <a:latin typeface="Calibri" pitchFamily="34" charset="0"/>
              </a:rPr>
              <a:t>выборы </a:t>
            </a:r>
            <a:r>
              <a:rPr lang="ru-RU" sz="1700" dirty="0" smtClean="0">
                <a:solidFill>
                  <a:prstClr val="black"/>
                </a:solidFill>
                <a:latin typeface="Calibri" pitchFamily="34" charset="0"/>
              </a:rPr>
              <a:t>молодежного </a:t>
            </a:r>
            <a:r>
              <a:rPr lang="ru-RU" sz="1700" dirty="0">
                <a:solidFill>
                  <a:prstClr val="black"/>
                </a:solidFill>
                <a:latin typeface="Calibri" pitchFamily="34" charset="0"/>
              </a:rPr>
              <a:t>парламента Гусь-Хрустального р-на</a:t>
            </a:r>
          </a:p>
          <a:p>
            <a:pPr lvl="0" algn="ctr"/>
            <a:r>
              <a:rPr lang="ru-RU" sz="1700" b="1" dirty="0" smtClean="0">
                <a:latin typeface="Calibri" pitchFamily="34" charset="0"/>
              </a:rPr>
              <a:t>21 октября 2011 г</a:t>
            </a:r>
            <a:r>
              <a:rPr lang="ru-RU" sz="1700" dirty="0" smtClean="0">
                <a:latin typeface="Calibri" pitchFamily="34" charset="0"/>
              </a:rPr>
              <a:t>. - </a:t>
            </a:r>
            <a:r>
              <a:rPr lang="ru-RU" sz="1700" dirty="0">
                <a:solidFill>
                  <a:prstClr val="black"/>
                </a:solidFill>
                <a:latin typeface="Calibri" pitchFamily="34" charset="0"/>
              </a:rPr>
              <a:t>выборы президента школьной республики «Милосердие»</a:t>
            </a:r>
          </a:p>
          <a:p>
            <a:pPr lvl="0" algn="ctr"/>
            <a:r>
              <a:rPr lang="ru-RU" sz="1700" dirty="0">
                <a:solidFill>
                  <a:prstClr val="black"/>
                </a:solidFill>
                <a:latin typeface="Calibri" pitchFamily="34" charset="0"/>
              </a:rPr>
              <a:t>И члена Совета РДОО «Импульс»</a:t>
            </a:r>
          </a:p>
          <a:p>
            <a:pPr algn="ctr"/>
            <a:r>
              <a:rPr lang="ru-RU" sz="1700" b="1" dirty="0" smtClean="0">
                <a:latin typeface="Calibri" pitchFamily="34" charset="0"/>
              </a:rPr>
              <a:t>13 апреля 2013 г</a:t>
            </a:r>
            <a:r>
              <a:rPr lang="ru-RU" sz="1700" dirty="0" smtClean="0">
                <a:latin typeface="Calibri" pitchFamily="34" charset="0"/>
              </a:rPr>
              <a:t>. - </a:t>
            </a:r>
            <a:r>
              <a:rPr lang="ru-RU" sz="1700" dirty="0" smtClean="0">
                <a:solidFill>
                  <a:prstClr val="black"/>
                </a:solidFill>
                <a:latin typeface="Calibri" pitchFamily="34" charset="0"/>
              </a:rPr>
              <a:t>Выборы молодежного парламента Гусь-Хрустального р-на</a:t>
            </a:r>
          </a:p>
          <a:p>
            <a:pPr lvl="0" algn="ctr"/>
            <a:r>
              <a:rPr lang="ru-RU" sz="1700" b="1" dirty="0" smtClean="0">
                <a:solidFill>
                  <a:prstClr val="black"/>
                </a:solidFill>
                <a:latin typeface="Calibri" pitchFamily="34" charset="0"/>
              </a:rPr>
              <a:t>1 октября 2014 </a:t>
            </a:r>
            <a:r>
              <a:rPr lang="ru-RU" sz="1700" dirty="0" smtClean="0">
                <a:solidFill>
                  <a:prstClr val="black"/>
                </a:solidFill>
                <a:latin typeface="Calibri" pitchFamily="34" charset="0"/>
              </a:rPr>
              <a:t>г. - выборы </a:t>
            </a:r>
            <a:r>
              <a:rPr lang="ru-RU" sz="1700" dirty="0">
                <a:solidFill>
                  <a:prstClr val="black"/>
                </a:solidFill>
                <a:latin typeface="Calibri" pitchFamily="34" charset="0"/>
              </a:rPr>
              <a:t>президента школьной республики</a:t>
            </a:r>
            <a:endParaRPr lang="ru-RU" sz="1700" dirty="0" smtClean="0">
              <a:latin typeface="Calibri" pitchFamily="34" charset="0"/>
            </a:endParaRPr>
          </a:p>
        </p:txBody>
      </p:sp>
      <p:pic>
        <p:nvPicPr>
          <p:cNvPr id="5124" name="Picture 4" descr="C:\Users\SCOOL\Desktop\Выборы_фото\фотографии с выборов\SAM_54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507" y="1484784"/>
            <a:ext cx="4800533" cy="36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868144" y="5195686"/>
            <a:ext cx="31215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70C0"/>
                </a:solidFill>
                <a:latin typeface="Constantia" pitchFamily="18" charset="0"/>
                <a:cs typeface="Arial" charset="0"/>
              </a:rPr>
              <a:t>От нашего выбора зависит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70C0"/>
                </a:solidFill>
                <a:latin typeface="Constantia" pitchFamily="18" charset="0"/>
                <a:cs typeface="Arial" charset="0"/>
              </a:rPr>
              <a:t>жизнь в школе,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70C0"/>
                </a:solidFill>
                <a:latin typeface="Constantia" pitchFamily="18" charset="0"/>
                <a:cs typeface="Arial" charset="0"/>
              </a:rPr>
              <a:t>в посёлке, стране…</a:t>
            </a:r>
            <a:endParaRPr lang="ru-RU" b="1" i="1" dirty="0">
              <a:solidFill>
                <a:srgbClr val="0070C0"/>
              </a:solidFill>
              <a:latin typeface="Constantia" pitchFamily="18" charset="0"/>
              <a:cs typeface="Arial" charset="0"/>
            </a:endParaRPr>
          </a:p>
        </p:txBody>
      </p:sp>
      <p:pic>
        <p:nvPicPr>
          <p:cNvPr id="10" name="Picture 11" descr="159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50" t="14459" b="27700"/>
          <a:stretch>
            <a:fillRect/>
          </a:stretch>
        </p:blipFill>
        <p:spPr bwMode="auto">
          <a:xfrm>
            <a:off x="4011740" y="5195686"/>
            <a:ext cx="2060955" cy="1421337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59632" y="293115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alibri" pitchFamily="34" charset="0"/>
              </a:rPr>
              <a:t>История выборов в МБОУ </a:t>
            </a:r>
            <a:r>
              <a:rPr lang="ru-RU" sz="2400" dirty="0" err="1" smtClean="0">
                <a:latin typeface="Calibri" pitchFamily="34" charset="0"/>
              </a:rPr>
              <a:t>Анопинской</a:t>
            </a:r>
            <a:r>
              <a:rPr lang="ru-RU" sz="2400" dirty="0" smtClean="0">
                <a:latin typeface="Calibri" pitchFamily="34" charset="0"/>
              </a:rPr>
              <a:t> СОШ:</a:t>
            </a:r>
            <a:endParaRPr lang="ru-RU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38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User\Рабочий стол\ВЫБОРЫ_скан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84" y="557972"/>
            <a:ext cx="3511859" cy="228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C:\Documents and Settings\User\Рабочий стол\ВЫБОРЫ_скан\Копия 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57972"/>
            <a:ext cx="3480476" cy="226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Documents and Settings\User\Рабочий стол\ВЫБОРЫ_скан\Копия 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70" y="3286944"/>
            <a:ext cx="1830302" cy="276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Documents and Settings\User\Рабочий стол\ВЫБОРЫ_скан\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286944"/>
            <a:ext cx="1841719" cy="279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Documents and Settings\User\Рабочий стол\ВЫБОРЫ_скан\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925" y="3286944"/>
            <a:ext cx="3104703" cy="196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971703"/>
            <a:ext cx="1774825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188640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>20 марта 2005 года – ролевая игра «Голосуем вместе» </a:t>
            </a:r>
            <a:endParaRPr lang="ru-RU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76056" y="284329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Избирательная комиссия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623731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Голосуют старшеклассники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56925" y="5451205"/>
            <a:ext cx="3060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Ответственный момент – 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подсчет голосов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560" y="284329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В гостях у «взрослого» избиркома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6725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2111"/>
            <a:ext cx="3168351" cy="2079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969" y="262059"/>
            <a:ext cx="3118011" cy="2079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69" y="2881213"/>
            <a:ext cx="2036763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80" y="2560240"/>
            <a:ext cx="3157897" cy="203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930" y="2881213"/>
            <a:ext cx="1962763" cy="297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076" y="5246435"/>
            <a:ext cx="2259151" cy="144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26202" y="279585"/>
            <a:ext cx="24937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Calibri" pitchFamily="34" charset="0"/>
              </a:rPr>
              <a:t>Обучающий семинар членов избирательной комиссии. Проводит  председатель территориальной избирательной комиссии Гусь-Хрустального р-на Ляхова О.М.</a:t>
            </a:r>
            <a:endParaRPr lang="ru-RU" sz="16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19480" y="460010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Calibri" pitchFamily="34" charset="0"/>
              </a:rPr>
              <a:t>Предвыборная агитация.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Calibri" pitchFamily="34" charset="0"/>
              </a:rPr>
              <a:t>«</a:t>
            </a:r>
            <a:r>
              <a:rPr lang="ru-RU" dirty="0" smtClean="0">
                <a:solidFill>
                  <a:srgbClr val="002060"/>
                </a:solidFill>
                <a:latin typeface="Calibri" pitchFamily="34" charset="0"/>
              </a:rPr>
              <a:t>Голосуйте </a:t>
            </a:r>
            <a:r>
              <a:rPr lang="ru-RU" dirty="0" smtClean="0">
                <a:solidFill>
                  <a:srgbClr val="002060"/>
                </a:solidFill>
                <a:latin typeface="Calibri" pitchFamily="34" charset="0"/>
              </a:rPr>
              <a:t>за меня»</a:t>
            </a:r>
            <a:endParaRPr lang="ru-RU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25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Изображение 0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39362"/>
            <a:ext cx="2743498" cy="20579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SCOOL\Desktop\Выборы_фото\фотографии с выборов\SAM_53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69867"/>
            <a:ext cx="2676805" cy="2007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Изображение 0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36" y="371936"/>
            <a:ext cx="2720706" cy="2040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0364" y="2604"/>
            <a:ext cx="476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Calibri" pitchFamily="34" charset="0"/>
              </a:rPr>
              <a:t>Подготовка избирательного   участка  </a:t>
            </a:r>
            <a:endParaRPr lang="ru-RU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38" y="4725144"/>
            <a:ext cx="2676934" cy="2008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Изображение 0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725144"/>
            <a:ext cx="2676805" cy="2008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SCOOL\Desktop\Выборы_фото\фотографии с выборов\SAM_54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267" y="2293915"/>
            <a:ext cx="2679332" cy="2009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ВЫБОРЫ ПРЕЗИДЕНТА 17 МАЯ 02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8184" y="4698063"/>
            <a:ext cx="2711415" cy="2035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ВЫБОРЫ ПРЕЗИДЕНТА 17 МАЯ 00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68752" y="2265206"/>
            <a:ext cx="2691011" cy="201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443122" y="4355812"/>
            <a:ext cx="4900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Calibri" pitchFamily="34" charset="0"/>
              </a:rPr>
              <a:t>Избирательная комиссия готова к выборам</a:t>
            </a:r>
            <a:endParaRPr lang="ru-RU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5" name="Picture 5" descr="C:\Users\Мак\Desktop\DSC0023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6336" y="2412822"/>
            <a:ext cx="2804324" cy="2103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689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COOL\Desktop\Выборы_фото\фотографии с выборов\SAM_54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87" y="393069"/>
            <a:ext cx="2400267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COOL\Desktop\Выборы_фото\фотографии с выборов\SAM_54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455" y="387032"/>
            <a:ext cx="2448272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Изображение 04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384" y="387033"/>
            <a:ext cx="2448271" cy="1836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9792" y="29533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Выборы начались…</a:t>
            </a:r>
            <a:endParaRPr lang="ru-RU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6" name="Picture 6" descr="Изображение 08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8" t="831" r="8505"/>
          <a:stretch/>
        </p:blipFill>
        <p:spPr bwMode="auto">
          <a:xfrm>
            <a:off x="5771856" y="2439107"/>
            <a:ext cx="1662546" cy="170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ВЫБОРЫ ПРЕЗИДЕНТА 17 МАЯ 081"/>
          <p:cNvPicPr>
            <a:picLocks noChangeAspect="1" noChangeArrowheads="1"/>
          </p:cNvPicPr>
          <p:nvPr/>
        </p:nvPicPr>
        <p:blipFill rotWithShape="1">
          <a:blip r:embed="rId6" cstate="print"/>
          <a:srcRect l="9058" t="1389" r="5710" b="1"/>
          <a:stretch/>
        </p:blipFill>
        <p:spPr bwMode="auto">
          <a:xfrm>
            <a:off x="561873" y="4573032"/>
            <a:ext cx="2137919" cy="185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Users\SCOOL\Desktop\Выборы_фото\фотографии с выборов\SAM_549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5" r="14951"/>
          <a:stretch/>
        </p:blipFill>
        <p:spPr bwMode="auto">
          <a:xfrm>
            <a:off x="127087" y="2420122"/>
            <a:ext cx="146858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SCOOL\Desktop\Выборы_фото\фотографии с выборов\SAM_550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7" t="2762" r="13535"/>
          <a:stretch/>
        </p:blipFill>
        <p:spPr bwMode="auto">
          <a:xfrm>
            <a:off x="1697104" y="2429623"/>
            <a:ext cx="1589791" cy="170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Изображение 09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0" r="33338"/>
          <a:stretch/>
        </p:blipFill>
        <p:spPr bwMode="auto">
          <a:xfrm>
            <a:off x="7524327" y="2439107"/>
            <a:ext cx="1519251" cy="171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C:\Users\SCOOL\Desktop\Выборы_фото\фотографии с выборов\SAM_550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5" t="4474" r="13222" b="8498"/>
          <a:stretch/>
        </p:blipFill>
        <p:spPr bwMode="auto">
          <a:xfrm>
            <a:off x="3131839" y="4524941"/>
            <a:ext cx="2190929" cy="190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SCOOL\Desktop\Выборы_фото\фотографии с выборов\SAM_548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455" y="2656254"/>
            <a:ext cx="2295082" cy="172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Картинка 137 из 4425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797"/>
          <a:stretch>
            <a:fillRect/>
          </a:stretch>
        </p:blipFill>
        <p:spPr bwMode="auto">
          <a:xfrm>
            <a:off x="6541591" y="4595295"/>
            <a:ext cx="1965471" cy="2052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131840" y="222323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alibri" pitchFamily="34" charset="0"/>
              </a:rPr>
              <a:t>Голосуют все…</a:t>
            </a:r>
            <a:endParaRPr lang="ru-RU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4138473"/>
            <a:ext cx="2076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Calibri" pitchFamily="34" charset="0"/>
              </a:rPr>
              <a:t>Учителя </a:t>
            </a:r>
            <a:endParaRPr lang="ru-RU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72200" y="4138473"/>
            <a:ext cx="2440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Calibri" pitchFamily="34" charset="0"/>
              </a:rPr>
              <a:t>Рабочая молодёжь</a:t>
            </a:r>
            <a:endParaRPr lang="ru-RU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43352" y="642900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Calibri" pitchFamily="34" charset="0"/>
              </a:rPr>
              <a:t>Работники школы</a:t>
            </a:r>
            <a:endParaRPr lang="ru-RU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22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38" y="129787"/>
            <a:ext cx="1828800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7087"/>
            <a:ext cx="1865313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29787"/>
            <a:ext cx="2286000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612" y="137605"/>
            <a:ext cx="2283411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2767" y="1811264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Calibri" pitchFamily="34" charset="0"/>
              </a:rPr>
              <a:t>«Голосуем первый раз!»</a:t>
            </a:r>
            <a:endParaRPr lang="ru-RU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37596" y="185051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Calibri" pitchFamily="34" charset="0"/>
              </a:rPr>
              <a:t>Голосуют старшеклассники</a:t>
            </a:r>
            <a:endParaRPr lang="ru-RU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14" name="Picture 4" descr="Изображение 1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76" y="2237775"/>
            <a:ext cx="2419260" cy="181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Изображение 1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453" y="2233348"/>
            <a:ext cx="2406613" cy="180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180518" y="4055620"/>
            <a:ext cx="50182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</a:rPr>
              <a:t>Голосование вне помещения </a:t>
            </a:r>
            <a:r>
              <a:rPr kumimoji="0" lang="ru-RU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ru-RU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itchFamily="34" charset="0"/>
              </a:rPr>
              <a:t>(ООО РАСКО)</a:t>
            </a:r>
          </a:p>
        </p:txBody>
      </p:sp>
      <p:pic>
        <p:nvPicPr>
          <p:cNvPr id="18" name="Picture 8" descr="C:\Users\Мак\Desktop\DSC0022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2238" y="4468008"/>
            <a:ext cx="2596623" cy="1947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F:\DSC00224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776" y="4547934"/>
            <a:ext cx="2383485" cy="178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2183" y="6377932"/>
            <a:ext cx="5053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Calibri" pitchFamily="34" charset="0"/>
              </a:rPr>
              <a:t>Почётные  гости на выборах в нашей школе </a:t>
            </a:r>
            <a:endParaRPr lang="ru-RU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3079" name="Picture 7" descr="C:\Users\SCOOL\Desktop\ФОТО_ШКОЛА\2014-2015\выборы\P105072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89" y="2180596"/>
            <a:ext cx="2595037" cy="194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Картинка 137 из 4425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797"/>
          <a:stretch>
            <a:fillRect/>
          </a:stretch>
        </p:blipFill>
        <p:spPr bwMode="auto">
          <a:xfrm>
            <a:off x="6541591" y="4480247"/>
            <a:ext cx="1965471" cy="2052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254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ВЫБОРЫ ПРЕЗИДЕНТА 17 МАЯ 16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627" y="672292"/>
            <a:ext cx="2898208" cy="2175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ВЫБОРЫ ПРЕЗИДЕНТА 17 МАЯ 1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5075" y="4708390"/>
            <a:ext cx="2800803" cy="2102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D:\Новая папка (2)\SAM_55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41" y="3867864"/>
            <a:ext cx="3078088" cy="2308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COOL\Desktop\Выборы_фото\фотографии с выборов\SAM_55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5" y="444731"/>
            <a:ext cx="2885682" cy="2164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4" r="27287" b="13802"/>
          <a:stretch/>
        </p:blipFill>
        <p:spPr bwMode="auto">
          <a:xfrm>
            <a:off x="6228184" y="620688"/>
            <a:ext cx="2780314" cy="2212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D:\Новая папка (2)\SAM_553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447" y="2636912"/>
            <a:ext cx="2509179" cy="1881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3320" y="1055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Calibri" pitchFamily="34" charset="0"/>
              </a:rPr>
              <a:t>Кто же победил?</a:t>
            </a:r>
            <a:endParaRPr lang="ru-RU" sz="24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4103" name="Picture 7" descr="C:\Users\SCOOL\Desktop\ФОТО_ШКОЛА\2014-2015\выборы\P105091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77" y="3956178"/>
            <a:ext cx="2960337" cy="2220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77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9357" y="623845"/>
            <a:ext cx="2424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2007 год</a:t>
            </a:r>
          </a:p>
          <a:p>
            <a:pPr algn="ctr"/>
            <a:r>
              <a:rPr lang="ru-RU" dirty="0" err="1" smtClean="0">
                <a:solidFill>
                  <a:srgbClr val="0070C0"/>
                </a:solidFill>
              </a:rPr>
              <a:t>Ярушкина</a:t>
            </a:r>
            <a:r>
              <a:rPr lang="ru-RU" dirty="0" smtClean="0">
                <a:solidFill>
                  <a:srgbClr val="0070C0"/>
                </a:solidFill>
              </a:rPr>
              <a:t> Людмила Сергеевна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4401" y="228656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>Члены молодежного парламента Гусь-Хрустального района</a:t>
            </a:r>
            <a:endParaRPr lang="ru-RU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41436" y="2182275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0070C0"/>
                </a:solidFill>
                <a:latin typeface="Calibri" pitchFamily="34" charset="0"/>
              </a:rPr>
              <a:t>Силакова</a:t>
            </a:r>
            <a:r>
              <a:rPr lang="ru-RU" dirty="0" smtClean="0">
                <a:solidFill>
                  <a:srgbClr val="0070C0"/>
                </a:solidFill>
                <a:latin typeface="Calibri" pitchFamily="34" charset="0"/>
              </a:rPr>
              <a:t> О</a:t>
            </a:r>
            <a:r>
              <a:rPr lang="ru-RU" b="1" dirty="0" smtClean="0">
                <a:solidFill>
                  <a:srgbClr val="0070C0"/>
                </a:solidFill>
                <a:latin typeface="Calibri" pitchFamily="34" charset="0"/>
              </a:rPr>
              <a:t>л</a:t>
            </a:r>
            <a:r>
              <a:rPr lang="ru-RU" dirty="0" smtClean="0">
                <a:solidFill>
                  <a:srgbClr val="0070C0"/>
                </a:solidFill>
                <a:latin typeface="Calibri" pitchFamily="34" charset="0"/>
              </a:rPr>
              <a:t>ьга Дмитриевна</a:t>
            </a:r>
            <a:endParaRPr lang="ru-RU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5" name="Picture 4" descr="Изображение 0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0" t="29620" r="28031" b="35190"/>
          <a:stretch/>
        </p:blipFill>
        <p:spPr bwMode="auto">
          <a:xfrm>
            <a:off x="4813965" y="228656"/>
            <a:ext cx="1911927" cy="20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много 0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" r="13891"/>
          <a:stretch/>
        </p:blipFill>
        <p:spPr bwMode="auto">
          <a:xfrm rot="5400000">
            <a:off x="6991590" y="327790"/>
            <a:ext cx="2037919" cy="188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84908" y="2241145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rgbClr val="0070C0"/>
                </a:solidFill>
                <a:latin typeface="Calibri" pitchFamily="34" charset="0"/>
              </a:rPr>
              <a:t>Курышов</a:t>
            </a:r>
            <a:r>
              <a:rPr lang="ru-RU" dirty="0" smtClean="0">
                <a:solidFill>
                  <a:srgbClr val="0070C0"/>
                </a:solidFill>
                <a:latin typeface="Calibri" pitchFamily="34" charset="0"/>
              </a:rPr>
              <a:t> Михаил Алексеевич</a:t>
            </a:r>
            <a:endParaRPr lang="ru-RU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300" y="2887476"/>
            <a:ext cx="2146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Calibri" pitchFamily="34" charset="0"/>
              </a:rPr>
              <a:t>Члены Совета РДОО «Импульс»</a:t>
            </a:r>
            <a:endParaRPr lang="ru-RU" b="1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027" name="Picture 3" descr="y_b58dd6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992" y="2918358"/>
            <a:ext cx="1780342" cy="179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D:\IMG_097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0" t="14041" r="58696" b="42980"/>
          <a:stretch/>
        </p:blipFill>
        <p:spPr bwMode="auto">
          <a:xfrm>
            <a:off x="6135195" y="2942360"/>
            <a:ext cx="1696514" cy="182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42863" y="0"/>
            <a:ext cx="1037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solidFill>
                  <a:srgbClr val="0070C0"/>
                </a:solidFill>
                <a:latin typeface="Calibri" pitchFamily="34" charset="0"/>
              </a:rPr>
              <a:t>2010 год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526862" y="0"/>
            <a:ext cx="1037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solidFill>
                  <a:srgbClr val="0070C0"/>
                </a:solidFill>
                <a:latin typeface="Calibri" pitchFamily="34" charset="0"/>
              </a:rPr>
              <a:t>2013 год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26757" y="2643940"/>
            <a:ext cx="1267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Calibri" pitchFamily="34" charset="0"/>
              </a:rPr>
              <a:t>2009 год</a:t>
            </a:r>
            <a:endParaRPr lang="ru-RU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6135" y="2828606"/>
            <a:ext cx="1267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Calibri" pitchFamily="34" charset="0"/>
              </a:rPr>
              <a:t>2011 год</a:t>
            </a:r>
            <a:endParaRPr lang="ru-RU" b="1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00334" y="3290234"/>
            <a:ext cx="1214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Calibri" pitchFamily="34" charset="0"/>
              </a:rPr>
              <a:t>Гашко Ангелина</a:t>
            </a:r>
            <a:endParaRPr lang="ru-RU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03048" y="3290234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Calibri" pitchFamily="34" charset="0"/>
              </a:rPr>
              <a:t>Яковенко Данила</a:t>
            </a:r>
            <a:endParaRPr lang="ru-RU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18" name="Picture 10" descr="DSCN05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48151" y="5045585"/>
            <a:ext cx="2300703" cy="1725762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139700">
              <a:srgbClr val="CCAF0A">
                <a:satMod val="175000"/>
                <a:alpha val="40000"/>
              </a:srgbClr>
            </a:glow>
          </a:effectLst>
        </p:spPr>
      </p:pic>
      <p:pic>
        <p:nvPicPr>
          <p:cNvPr id="19" name="Picture 2" descr="Изображение 1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93974" y="5045584"/>
            <a:ext cx="2326695" cy="174674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glow rad="139700">
              <a:srgbClr val="CCAF0A">
                <a:satMod val="175000"/>
                <a:alpha val="40000"/>
              </a:srgbClr>
            </a:glow>
          </a:effectLst>
        </p:spPr>
      </p:pic>
      <p:pic>
        <p:nvPicPr>
          <p:cNvPr id="1030" name="Picture 6" descr="D:\IMG_10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046" y="5045584"/>
            <a:ext cx="2295102" cy="172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5244527"/>
            <a:ext cx="18722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Calibri" pitchFamily="34" charset="0"/>
              </a:rPr>
              <a:t>Также в нашей школе проходят выборы в Думу школьной республики</a:t>
            </a:r>
            <a:endParaRPr lang="ru-RU" sz="16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94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SCN05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224" y="311107"/>
            <a:ext cx="2879847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5" descr="Алфёрова Ари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972" y="470978"/>
            <a:ext cx="1714159" cy="2285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881" y="311107"/>
            <a:ext cx="2925688" cy="2483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 descr="C:\Users\SCOOL\Desktop\ФОТО_ШКОЛА\президенты\P105059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3" r="15751"/>
          <a:stretch/>
        </p:blipFill>
        <p:spPr bwMode="auto">
          <a:xfrm>
            <a:off x="6619803" y="3428915"/>
            <a:ext cx="2259717" cy="2538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44845" y="2416496"/>
            <a:ext cx="36157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2005 год</a:t>
            </a:r>
          </a:p>
          <a:p>
            <a:pPr algn="ctr"/>
            <a:r>
              <a:rPr lang="ru-RU" b="1" dirty="0" err="1" smtClean="0">
                <a:solidFill>
                  <a:srgbClr val="002060"/>
                </a:solidFill>
              </a:rPr>
              <a:t>Селезнёва</a:t>
            </a:r>
            <a:r>
              <a:rPr lang="ru-RU" b="1" dirty="0" smtClean="0">
                <a:solidFill>
                  <a:srgbClr val="002060"/>
                </a:solidFill>
              </a:rPr>
              <a:t> Анастасия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</a:rPr>
              <a:t>(первый президент школьной республики «Милосердие»)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2856" y="0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Наши президенты</a:t>
            </a:r>
            <a:endParaRPr lang="ru-RU" sz="2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05601" y="2887033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2007 год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Алфёрова Арина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31248" y="2631939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2009 год </a:t>
            </a:r>
          </a:p>
          <a:p>
            <a:pPr algn="ctr"/>
            <a:r>
              <a:rPr lang="ru-RU" b="1" dirty="0" err="1" smtClean="0">
                <a:solidFill>
                  <a:srgbClr val="002060"/>
                </a:solidFill>
              </a:rPr>
              <a:t>Сапожкова</a:t>
            </a:r>
            <a:r>
              <a:rPr lang="ru-RU" b="1" dirty="0" smtClean="0">
                <a:solidFill>
                  <a:srgbClr val="002060"/>
                </a:solidFill>
              </a:rPr>
              <a:t> Ксения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125673"/>
            <a:ext cx="2209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2011 </a:t>
            </a:r>
            <a:r>
              <a:rPr lang="ru-RU" b="1" dirty="0" smtClean="0">
                <a:solidFill>
                  <a:srgbClr val="002060"/>
                </a:solidFill>
              </a:rPr>
              <a:t>год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Яковенко Данила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46794" y="6022970"/>
            <a:ext cx="2404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2014 год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Сучков Никита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9" name="Picture 5" descr="D:\IMG_10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8" t="30694" r="25163" b="33805"/>
          <a:stretch/>
        </p:blipFill>
        <p:spPr bwMode="auto">
          <a:xfrm>
            <a:off x="214519" y="3493714"/>
            <a:ext cx="1944529" cy="2675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92685" y="3540113"/>
            <a:ext cx="403244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dirty="0" smtClean="0">
                <a:solidFill>
                  <a:srgbClr val="C00000"/>
                </a:solidFill>
                <a:latin typeface="Monotype Corsiva" pitchFamily="66" charset="0"/>
              </a:rPr>
              <a:t>«…Президент школы должен выражать мнение всех учащихся школы, быть ее лицом…»</a:t>
            </a:r>
            <a:endParaRPr lang="ru-RU" sz="17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6979" y="4371346"/>
            <a:ext cx="401942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dirty="0" smtClean="0">
                <a:solidFill>
                  <a:srgbClr val="002060"/>
                </a:solidFill>
                <a:latin typeface="Monotype Corsiva" pitchFamily="66" charset="0"/>
              </a:rPr>
              <a:t>«…Он должен думать о будущем нашей школы, вносить изменения и улучшать школьную жизнь…»</a:t>
            </a:r>
            <a:endParaRPr lang="ru-RU" sz="17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18064" y="5248510"/>
            <a:ext cx="431725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dirty="0" smtClean="0">
                <a:solidFill>
                  <a:srgbClr val="C00000"/>
                </a:solidFill>
                <a:latin typeface="Monotype Corsiva" pitchFamily="66" charset="0"/>
              </a:rPr>
              <a:t>«…Я вижу президента честным, ему должны доверять, чтобы на него можно было равняться…»</a:t>
            </a:r>
            <a:endParaRPr lang="ru-RU" sz="17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96532" y="6130092"/>
            <a:ext cx="382475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700" dirty="0" smtClean="0">
                <a:solidFill>
                  <a:srgbClr val="002060"/>
                </a:solidFill>
                <a:latin typeface="Monotype Corsiva" pitchFamily="66" charset="0"/>
              </a:rPr>
              <a:t>«…Он должен повести всех за собой…»</a:t>
            </a:r>
            <a:endParaRPr lang="ru-RU" sz="17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9992" y="6484035"/>
            <a:ext cx="26286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Comic Sans MS" pitchFamily="66" charset="0"/>
              </a:rPr>
              <a:t>(Выдержки из сочинений)</a:t>
            </a:r>
            <a:endParaRPr lang="ru-RU" sz="1400" dirty="0">
              <a:solidFill>
                <a:srgbClr val="00206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66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Шаблон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Gothic"/>
        <a:cs typeface="MS Gothic"/>
      </a:majorFont>
      <a:minorFont>
        <a:latin typeface="Arial"/>
        <a:ea typeface="MS Gothic"/>
        <a:cs typeface="MS Gothic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439</Words>
  <Application>Microsoft Office PowerPoint</Application>
  <PresentationFormat>Экран (4:3)</PresentationFormat>
  <Paragraphs>79</Paragraphs>
  <Slides>10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Шаблон3</vt:lpstr>
      <vt:lpstr>2_Тема Office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SCOOL</cp:lastModifiedBy>
  <cp:revision>54</cp:revision>
  <dcterms:modified xsi:type="dcterms:W3CDTF">2014-10-22T10:35:47Z</dcterms:modified>
</cp:coreProperties>
</file>